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279" r:id="rId3"/>
    <p:sldId id="266" r:id="rId4"/>
    <p:sldId id="277" r:id="rId6"/>
    <p:sldId id="256" r:id="rId7"/>
    <p:sldId id="257" r:id="rId8"/>
    <p:sldId id="267" r:id="rId9"/>
    <p:sldId id="272" r:id="rId10"/>
    <p:sldId id="275" r:id="rId11"/>
    <p:sldId id="271" r:id="rId12"/>
    <p:sldId id="276" r:id="rId13"/>
    <p:sldId id="259" r:id="rId14"/>
    <p:sldId id="261" r:id="rId15"/>
    <p:sldId id="260" r:id="rId16"/>
    <p:sldId id="258" r:id="rId17"/>
    <p:sldId id="262" r:id="rId18"/>
    <p:sldId id="264" r:id="rId19"/>
    <p:sldId id="265" r:id="rId20"/>
    <p:sldId id="269" r:id="rId21"/>
    <p:sldId id="273" r:id="rId22"/>
    <p:sldId id="274" r:id="rId23"/>
    <p:sldId id="270" r:id="rId24"/>
  </p:sldIdLst>
  <p:sldSz cx="14630400" cy="8229600"/>
  <p:notesSz cx="8229600" cy="14630400"/>
  <p:embeddedFontLst>
    <p:embeddedFont>
      <p:font typeface="Segoe UI Variable Text Semibold" pitchFamily="2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angal" panose="02040503050203030202" pitchFamily="18" charset="0"/>
      <p:regular r:id="rId34"/>
      <p:bold r:id="rId35"/>
    </p:embeddedFont>
    <p:embeddedFont>
      <p:font typeface="Prata" panose="00000500000000000000" charset="0"/>
      <p:regular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Prata" panose="00000500000000000000" pitchFamily="34" charset="-122"/>
      <p:regular r:id="rId41"/>
    </p:embeddedFont>
    <p:embeddedFont>
      <p:font typeface="Prata" panose="00000500000000000000" pitchFamily="34" charset="-120"/>
      <p:regular r:id="rId42"/>
    </p:embeddedFont>
    <p:embeddedFont>
      <p:font typeface="Raleway" pitchFamily="34" charset="-122"/>
      <p:regular r:id="rId43"/>
    </p:embeddedFont>
    <p:embeddedFont>
      <p:font typeface="Raleway" pitchFamily="34" charset="-120"/>
      <p:regular r:id="rId44"/>
    </p:embeddedFont>
    <p:embeddedFont>
      <p:font typeface="Century Gothic" panose="020B0502020202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084"/>
    <a:srgbClr val="CFCBB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33" autoAdjust="0"/>
    <p:restoredTop sz="94404" autoAdjust="0"/>
  </p:normalViewPr>
  <p:slideViewPr>
    <p:cSldViewPr snapToGrid="0" snapToObjects="1">
      <p:cViewPr varScale="1">
        <p:scale>
          <a:sx n="61" d="100"/>
          <a:sy n="61" d="100"/>
        </p:scale>
        <p:origin x="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5" d="100"/>
          <a:sy n="35" d="100"/>
        </p:scale>
        <p:origin x="288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8" Type="http://schemas.openxmlformats.org/officeDocument/2006/relationships/font" Target="fonts/font20.fntdata"/><Relationship Id="rId47" Type="http://schemas.openxmlformats.org/officeDocument/2006/relationships/font" Target="fonts/font19.fntdata"/><Relationship Id="rId46" Type="http://schemas.openxmlformats.org/officeDocument/2006/relationships/font" Target="fonts/font18.fntdata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59BB8-D971-4C42-925D-CD46D89B9B4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5FAA0-3FF5-4A67-9C02-7587BA42C8F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 panose="020B0604020202020204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3415" y="2636520"/>
            <a:ext cx="11582400" cy="214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000" b="1" kern="100" dirty="0"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4000" b="1" kern="100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HORT TERM TRAINING PROGRAM</a:t>
            </a:r>
            <a:endParaRPr lang="en-IN" sz="4000" b="1" kern="100" dirty="0">
              <a:effectLst/>
              <a:latin typeface="Segoe UI Variable Text Semibold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/>
            <a:r>
              <a:rPr lang="en-IN" sz="4000" b="1" kern="100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3200" b="1" kern="100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FOR STUDENT</a:t>
            </a:r>
            <a:r>
              <a:rPr lang="en-US" altLang="en-IN" sz="3200" b="1" kern="100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S </a:t>
            </a:r>
            <a:r>
              <a:rPr lang="en-IN" sz="3200" b="1" kern="100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 OF BU-UIT BHOPAL</a:t>
            </a:r>
            <a:r>
              <a:rPr lang="en-IN" sz="4000" kern="100" dirty="0"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sz="4000" kern="100" dirty="0">
              <a:latin typeface="Segoe UI Variable Text Semibold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/>
            <a:r>
              <a:rPr lang="en-IN" sz="4000" b="1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NITTTR</a:t>
            </a:r>
            <a:r>
              <a:rPr lang="en-US" altLang="en-IN" sz="4000" b="1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-</a:t>
            </a:r>
            <a:r>
              <a:rPr lang="en-IN" sz="4000" b="1" dirty="0">
                <a:effectLst/>
                <a:latin typeface="Segoe UI Variable Text Semibold" pitchFamily="2" charset="0"/>
                <a:ea typeface="Calibri" panose="020F0502020204030204" pitchFamily="34" charset="0"/>
                <a:cs typeface="Mangal" panose="02040503050203030202" pitchFamily="18" charset="0"/>
              </a:rPr>
              <a:t>BHOPAL</a:t>
            </a:r>
            <a:endParaRPr lang="en-IN" sz="4000" b="1" dirty="0">
              <a:effectLst/>
              <a:latin typeface="Segoe UI Variable Text Semibold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27" y="158642"/>
            <a:ext cx="2301274" cy="23012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BUIT-Barkatullah University Institut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148" y="158642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09848" y="5326041"/>
            <a:ext cx="8881241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Prata" panose="00000500000000000000" charset="0"/>
              </a:rPr>
              <a:t>Program Topic - </a:t>
            </a:r>
            <a:r>
              <a:rPr lang="en-US" sz="2800" dirty="0" err="1">
                <a:latin typeface="Prata" panose="00000500000000000000" charset="0"/>
              </a:rPr>
              <a:t>Industrial</a:t>
            </a:r>
            <a:r>
              <a:rPr lang="en-US" sz="2800" dirty="0">
                <a:latin typeface="Prata" panose="00000500000000000000" charset="0"/>
              </a:rPr>
              <a:t> Internet Of Things </a:t>
            </a:r>
            <a:r>
              <a:rPr lang="en-US" sz="2800" dirty="0" err="1">
                <a:latin typeface="Prata" panose="00000500000000000000" charset="0"/>
              </a:rPr>
              <a:t>Mentor- </a:t>
            </a:r>
            <a:r>
              <a:rPr lang="en-US" sz="2800" dirty="0">
                <a:latin typeface="Prata" panose="00000500000000000000" charset="0"/>
              </a:rPr>
              <a:t> Mr. </a:t>
            </a:r>
            <a:r>
              <a:rPr lang="en-US" sz="2800" dirty="0" err="1">
                <a:latin typeface="Prata" panose="00000500000000000000" charset="0"/>
              </a:rPr>
              <a:t>Toshit</a:t>
            </a:r>
            <a:r>
              <a:rPr lang="en-US" sz="2800" dirty="0">
                <a:latin typeface="Prata" panose="00000500000000000000" charset="0"/>
              </a:rPr>
              <a:t> Pathak (IOT industry expert) </a:t>
            </a:r>
            <a:endParaRPr lang="en-IN" sz="2800" dirty="0">
              <a:latin typeface="Prata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9466" y="2523622"/>
            <a:ext cx="70686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pitchFamily="2" charset="0"/>
              </a:rPr>
              <a:t>Gateway Connectivity</a:t>
            </a:r>
            <a:r>
              <a:rPr lang="en-US" sz="2400" dirty="0">
                <a:latin typeface="Raleway" pitchFamily="2" charset="0"/>
              </a:rPr>
              <a:t> refers to the process of securely connecting industrial assets (machines, sensors, PLCs, and other devices) to </a:t>
            </a:r>
            <a:r>
              <a:rPr lang="en-US" sz="2400" b="1" dirty="0">
                <a:latin typeface="Raleway" pitchFamily="2" charset="0"/>
              </a:rPr>
              <a:t>Siemens </a:t>
            </a:r>
            <a:r>
              <a:rPr lang="en-US" sz="2400" b="1" dirty="0" err="1">
                <a:latin typeface="Raleway" pitchFamily="2" charset="0"/>
              </a:rPr>
              <a:t>MindSphere</a:t>
            </a:r>
            <a:r>
              <a:rPr lang="en-US" sz="2400" dirty="0">
                <a:latin typeface="Raleway" pitchFamily="2" charset="0"/>
              </a:rPr>
              <a:t> using </a:t>
            </a:r>
            <a:r>
              <a:rPr lang="en-US" sz="2400" b="1" dirty="0" err="1">
                <a:latin typeface="Raleway" pitchFamily="2" charset="0"/>
              </a:rPr>
              <a:t>MindConnect</a:t>
            </a:r>
            <a:r>
              <a:rPr lang="en-US" sz="2400" dirty="0">
                <a:latin typeface="Raleway" pitchFamily="2" charset="0"/>
              </a:rPr>
              <a:t> solutions.</a:t>
            </a:r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r>
              <a:rPr lang="en-US" sz="2400" dirty="0">
                <a:latin typeface="Raleway" pitchFamily="2" charset="0"/>
              </a:rPr>
              <a:t>This allows industries to collect, process, and analyze real-time data in the cloud for insights and optimization.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5641" y="811688"/>
            <a:ext cx="731520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7000" dirty="0">
                <a:solidFill>
                  <a:srgbClr val="DCD084"/>
                </a:solidFill>
                <a:latin typeface="Prata" panose="00000500000000000000" charset="0"/>
              </a:rPr>
              <a:t>GATEWAY</a:t>
            </a:r>
            <a:endParaRPr lang="en-US" sz="70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pic>
        <p:nvPicPr>
          <p:cNvPr id="4098" name="Picture 2" descr="Function of gateway in computer network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86" y="-1"/>
            <a:ext cx="6822040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ghtning Bolt 5"/>
          <p:cNvSpPr/>
          <p:nvPr/>
        </p:nvSpPr>
        <p:spPr>
          <a:xfrm rot="16812147">
            <a:off x="-161368" y="3024855"/>
            <a:ext cx="1174834" cy="53392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ightning Bolt 7"/>
          <p:cNvSpPr/>
          <p:nvPr/>
        </p:nvSpPr>
        <p:spPr>
          <a:xfrm rot="16812147">
            <a:off x="-220631" y="5416900"/>
            <a:ext cx="1174834" cy="53392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40221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Smart FACTORIES IN MANUFACTURING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73303" y="2420838"/>
            <a:ext cx="3585350" cy="2999482"/>
          </a:xfrm>
          <a:prstGeom prst="roundRect">
            <a:avLst>
              <a:gd name="adj" fmla="val 1425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1020603" y="2622203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Predictive Maintenance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80278" y="3546647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Equipment maintenance anticipates downtime. Costs could decrease by 25%.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05953" y="2420838"/>
            <a:ext cx="4157903" cy="3004368"/>
          </a:xfrm>
          <a:prstGeom prst="roundRect">
            <a:avLst>
              <a:gd name="adj" fmla="val 1425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4698420" y="2622203"/>
            <a:ext cx="29859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Real-Time Monitoring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69014" y="337622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Production processes are monitored in real-time, boosting efficiency by 10%.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715784" y="5647134"/>
            <a:ext cx="5968604" cy="1688614"/>
          </a:xfrm>
          <a:prstGeom prst="roundRect">
            <a:avLst>
              <a:gd name="adj" fmla="val 2603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3041035" y="57285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Automated Quality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130213" y="6346420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AI and computer vision control quality,</a:t>
            </a: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cutting defect rates by 50%.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3721" y="432971"/>
            <a:ext cx="670167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SUSTAINABLE SMART CITIES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7" name="Text 4"/>
          <p:cNvSpPr/>
          <p:nvPr/>
        </p:nvSpPr>
        <p:spPr>
          <a:xfrm>
            <a:off x="1075253" y="2429232"/>
            <a:ext cx="1173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Optimised Traffic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Traffic flow improves, reducing </a:t>
            </a: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commute times by 20%.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</p:spPr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2" name="Text 9"/>
          <p:cNvSpPr/>
          <p:nvPr/>
        </p:nvSpPr>
        <p:spPr>
          <a:xfrm>
            <a:off x="1029653" y="3962995"/>
            <a:ext cx="20859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Smart Energy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Energy grids become efficient, decreasing energy consumption by 15%.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7" name="Text 14"/>
          <p:cNvSpPr/>
          <p:nvPr/>
        </p:nvSpPr>
        <p:spPr>
          <a:xfrm>
            <a:off x="1028462" y="5859661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Public Safety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Intelligent surveillance enhances safety, speeding up emergency response times.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446" y="3407423"/>
            <a:ext cx="785431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DCD084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INTELLIGENTS FINANCIAL SERVICES</a:t>
            </a:r>
            <a:endParaRPr lang="en-US" sz="5400" dirty="0">
              <a:solidFill>
                <a:srgbClr val="DCD084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156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09429"/>
            <a:ext cx="331587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Machine learning detects fraud. It reduces fraudulent transactions by 40%.</a:t>
            </a:r>
            <a:endParaRPr lang="en-US" sz="2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11563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5909429"/>
            <a:ext cx="353997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Algorithmic trading optimises investments, improving portfolio performance by 12%.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11563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9" y="5909429"/>
            <a:ext cx="353997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Personalised advice is tailored to individual needs, boosting customer satisfaction.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9173" y="1041157"/>
            <a:ext cx="67221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HEALTHCARE TRANSFORMED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6476643" y="3031688"/>
            <a:ext cx="1173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Remote Monitoring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Wearable sensors monitor patients remotely. Hospital readmissions could fall by 30%.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10829377" y="278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9" name="Text 6"/>
          <p:cNvSpPr/>
          <p:nvPr/>
        </p:nvSpPr>
        <p:spPr>
          <a:xfrm>
            <a:off x="10980229" y="2978105"/>
            <a:ext cx="20859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1412417" y="29466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AI Diagnostics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1412417" y="345289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AI detects diseases early and improves cancer screening accuracy by 15%.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6385678" y="57712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3" name="Text 10"/>
          <p:cNvSpPr/>
          <p:nvPr/>
        </p:nvSpPr>
        <p:spPr>
          <a:xfrm>
            <a:off x="6535340" y="5891363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21664" y="58492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Personalised Plans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21664" y="6385072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Treatment plans adapt to individual data, optimising medication and improving outcomes.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902850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NAVIGATING CHELLENGES AND ETHICS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Data Privacy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Implement robust security to protect data. Ensure GDPR compliance.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0921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Ethical Considerations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Ensure AI fairness and transparency. Address potential biases.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Interoperability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Develop data exchange standards. Avoid vendor lock-in.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FUTURE IOT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95437" y="2802017"/>
            <a:ext cx="30970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Blockchain Integration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7460" y="2671405"/>
            <a:ext cx="9786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9750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Quantum Computing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35353" y="3059906"/>
            <a:ext cx="17371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9856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New Business Models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5899" y="5285780"/>
            <a:ext cx="17573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857256" y="52545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Sustainability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24907" y="4897279"/>
            <a:ext cx="16585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IoT will integrate with blockchain and quantum computing. Expect new revenue streams and a focus on sustainability in developing countries.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6799" y="81996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DCD084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THE</a:t>
            </a:r>
            <a:r>
              <a:rPr lang="en-US" sz="60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 IOT PROMISE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986799" y="2568541"/>
            <a:ext cx="8198407" cy="3349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The Internet of Thinking transforms industries. </a:t>
            </a: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It improves lives through automation. Address challenges via collaboration. </a:t>
            </a: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6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The UK is well-positioned to lead this revolution. Embrace IoT and contribute to its future</a:t>
            </a:r>
            <a:r>
              <a:rPr lang="en-US" sz="28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.</a:t>
            </a:r>
            <a:endParaRPr lang="en-US" sz="2800" dirty="0"/>
          </a:p>
        </p:txBody>
      </p:sp>
      <p:sp>
        <p:nvSpPr>
          <p:cNvPr id="5" name="Arrow: Right 4"/>
          <p:cNvSpPr/>
          <p:nvPr/>
        </p:nvSpPr>
        <p:spPr>
          <a:xfrm>
            <a:off x="5936564" y="2568541"/>
            <a:ext cx="729466" cy="5959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Right 5"/>
          <p:cNvSpPr/>
          <p:nvPr/>
        </p:nvSpPr>
        <p:spPr>
          <a:xfrm>
            <a:off x="5936564" y="3899044"/>
            <a:ext cx="729466" cy="5959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rrow: Right 6"/>
          <p:cNvSpPr/>
          <p:nvPr/>
        </p:nvSpPr>
        <p:spPr>
          <a:xfrm>
            <a:off x="5936750" y="5270644"/>
            <a:ext cx="729466" cy="5959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4660" y="2862115"/>
            <a:ext cx="5825448" cy="452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Smart Agriculture System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702211" y="6298124"/>
            <a:ext cx="5753527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Weather Monitoring System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74660" y="6776144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Smart Agriculture System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702211" y="3762344"/>
            <a:ext cx="5383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/>
              <a:t>IoT-Based Health Monitoring</a:t>
            </a:r>
            <a:r>
              <a:rPr lang="en-IN" sz="2800" dirty="0"/>
              <a:t> </a:t>
            </a:r>
            <a:endParaRPr lang="en-IN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74660" y="4771077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Smart Parking System</a:t>
            </a:r>
            <a:endParaRPr lang="en-US" sz="2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1450" y="3260434"/>
            <a:ext cx="3719245" cy="3515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49" y="328517"/>
            <a:ext cx="8034391" cy="1669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Parallelogram 4"/>
          <p:cNvSpPr/>
          <p:nvPr/>
        </p:nvSpPr>
        <p:spPr>
          <a:xfrm>
            <a:off x="3524035" y="536370"/>
            <a:ext cx="7746716" cy="1222625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63774" y="914725"/>
            <a:ext cx="7315200" cy="84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7500" dirty="0">
                <a:solidFill>
                  <a:srgbClr val="DCD084"/>
                </a:solidFill>
              </a:rPr>
              <a:t>APPLICATION</a:t>
            </a:r>
            <a:endParaRPr lang="en-US" sz="7500" dirty="0">
              <a:solidFill>
                <a:srgbClr val="DCD08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0467" y="561762"/>
            <a:ext cx="6786081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7200" dirty="0">
                <a:solidFill>
                  <a:srgbClr val="DCD084"/>
                </a:solidFill>
                <a:latin typeface="Prata" panose="00000500000000000000" charset="0"/>
              </a:rPr>
              <a:t>ADVANTAGE</a:t>
            </a:r>
            <a:endParaRPr lang="en-US" sz="72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1146" y="1944756"/>
            <a:ext cx="742821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Hands-on Learning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6009" y="2683939"/>
            <a:ext cx="7428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Raleway" pitchFamily="2" charset="0"/>
              </a:rPr>
              <a:t>Innovation &amp; Research</a:t>
            </a:r>
            <a:endParaRPr lang="en-IN" sz="2800" dirty="0">
              <a:latin typeface="Ralew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1146" y="3476143"/>
            <a:ext cx="742821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Interdisciplinary Collaboration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1146" y="4311885"/>
            <a:ext cx="7428214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Industry Readiness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01146" y="5125348"/>
            <a:ext cx="742821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Remote Monitoring &amp; Control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6009" y="6006525"/>
            <a:ext cx="742821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Cloud &amp; Data Analytics Integration</a:t>
            </a:r>
            <a:endParaRPr lang="en-US" sz="2800" dirty="0">
              <a:latin typeface="Raleway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078894" cy="82295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38" y="490876"/>
            <a:ext cx="45719" cy="169523"/>
          </a:xfr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br>
              <a:rPr lang="en-IN" sz="8000" dirty="0"/>
            </a:br>
            <a:endParaRPr lang="en-IN" sz="8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35864"/>
            <a:ext cx="11633200" cy="290327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Oval 16"/>
          <p:cNvSpPr/>
          <p:nvPr/>
        </p:nvSpPr>
        <p:spPr>
          <a:xfrm>
            <a:off x="1384300" y="660399"/>
            <a:ext cx="11303000" cy="1854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tx1"/>
                </a:solidFill>
              </a:rPr>
              <a:t>GROUP MEMBERS</a:t>
            </a:r>
            <a:endParaRPr lang="en-IN" sz="6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240" y="4025663"/>
            <a:ext cx="4839129" cy="44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altLang="en-US" sz="3600" dirty="0">
                <a:solidFill>
                  <a:srgbClr val="FFC000"/>
                </a:solidFill>
                <a:latin typeface="Raleway" pitchFamily="2" charset="0"/>
              </a:rPr>
              <a:t>ADITYA THAKUR</a:t>
            </a:r>
            <a:endParaRPr lang="en-IN" alt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240" y="5169081"/>
            <a:ext cx="4839129" cy="4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SAURABH SAHU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240" y="6097504"/>
            <a:ext cx="4839129" cy="4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SHUBHI ARJARIYA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9182" y="4114800"/>
            <a:ext cx="5558319" cy="44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IN" altLang="en-US" sz="3600" dirty="0">
                <a:solidFill>
                  <a:srgbClr val="FFC000"/>
                </a:solidFill>
                <a:latin typeface="Raleway" pitchFamily="2" charset="0"/>
              </a:rPr>
              <a:t>SRISHTI JATAV</a:t>
            </a:r>
            <a:endParaRPr lang="en-IN" alt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39182" y="4954086"/>
            <a:ext cx="5558319" cy="47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JIYA CHOUKSEY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39182" y="5882509"/>
            <a:ext cx="5558319" cy="47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RUBI AHIRWAR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1240" y="7025927"/>
            <a:ext cx="4839129" cy="4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NISHA PATEL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39182" y="6917944"/>
            <a:ext cx="5558319" cy="47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C000"/>
                </a:solidFill>
                <a:latin typeface="Raleway" pitchFamily="2" charset="0"/>
              </a:rPr>
              <a:t>SNEHA AHIRWAR</a:t>
            </a:r>
            <a:endParaRPr lang="en-US" sz="3600" dirty="0">
              <a:solidFill>
                <a:srgbClr val="FFC000"/>
              </a:solidFill>
              <a:latin typeface="Ralewa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build="p"/>
      <p:bldP spid="23" grpId="0" build="p"/>
      <p:bldP spid="25" grpId="0" build="p"/>
      <p:bldP spid="27" grpId="0" build="p"/>
      <p:bldP spid="29" grpId="0" build="p"/>
      <p:bldP spid="31" grpId="0" build="p"/>
      <p:bldP spid="3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7599" y="455160"/>
            <a:ext cx="934948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7200" dirty="0">
                <a:solidFill>
                  <a:srgbClr val="DCD084"/>
                </a:solidFill>
                <a:latin typeface="Prata" panose="00000500000000000000" charset="0"/>
              </a:rPr>
              <a:t>DISADVANTAGE</a:t>
            </a:r>
            <a:endParaRPr lang="en-US" sz="72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109608"/>
            <a:ext cx="7510408" cy="71199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7150813" y="1727639"/>
            <a:ext cx="3503487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Security</a:t>
            </a:r>
            <a:r>
              <a:rPr lang="en-IN" sz="2800" b="1" dirty="0">
                <a:latin typeface="Raleway" pitchFamily="2" charset="0"/>
              </a:rPr>
              <a:t> </a:t>
            </a:r>
            <a:r>
              <a:rPr lang="en-IN" sz="2800" dirty="0">
                <a:latin typeface="Raleway" pitchFamily="2" charset="0"/>
              </a:rPr>
              <a:t>Risks 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2125" y="2739004"/>
            <a:ext cx="4839127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Complexity in Integration 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6904564"/>
            <a:ext cx="473638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Maintenance Overhead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7261" y="5706974"/>
            <a:ext cx="4423025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Network</a:t>
            </a:r>
            <a:r>
              <a:rPr lang="en-IN" sz="2800" b="1" dirty="0">
                <a:latin typeface="Raleway" pitchFamily="2" charset="0"/>
              </a:rPr>
              <a:t> </a:t>
            </a:r>
            <a:r>
              <a:rPr lang="en-IN" sz="2800" dirty="0">
                <a:latin typeface="Raleway" pitchFamily="2" charset="0"/>
              </a:rPr>
              <a:t>Dependency 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8503" y="4684111"/>
            <a:ext cx="421240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High Initial Setup Cost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8503" y="3704078"/>
            <a:ext cx="45411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latin typeface="Raleway" pitchFamily="2" charset="0"/>
              </a:rPr>
              <a:t>Data Management Issues</a:t>
            </a:r>
            <a:endParaRPr lang="en-US" sz="28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4584681" cy="5940517"/>
          </a:xfrm>
        </p:spPr>
        <p:txBody>
          <a:bodyPr>
            <a:noAutofit/>
          </a:bodyPr>
          <a:lstStyle/>
          <a:p>
            <a:r>
              <a:rPr lang="en-IN" sz="19000" cap="none" dirty="0">
                <a:latin typeface="Prata" panose="00000500000000000000" charset="0"/>
              </a:rPr>
              <a:t>Thank Y</a:t>
            </a:r>
            <a:r>
              <a:rPr lang="en-IN" sz="19000" dirty="0">
                <a:latin typeface="Prata" panose="00000500000000000000" charset="0"/>
              </a:rPr>
              <a:t>OU</a:t>
            </a:r>
            <a:endParaRPr lang="en-IN" sz="4800" dirty="0">
              <a:latin typeface="Prata" panose="0000050000000000000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 flipV="1">
            <a:off x="14584681" y="8479856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eye launches the industry's first IoT Readiness Level Index: A  Ground-breaking Framework to Measure Readiness for IoT Adoption - IoT  Business New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1382678"/>
            <a:ext cx="7620000" cy="51710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1313793" y="2743199"/>
            <a:ext cx="5139559" cy="24173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rgbClr val="DCD084"/>
                </a:solidFill>
                <a:latin typeface="Prata" panose="00000500000000000000" charset="0"/>
              </a:rPr>
              <a:t>INDEX</a:t>
            </a:r>
            <a:endParaRPr lang="en-US" sz="72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2883" y="-102925"/>
            <a:ext cx="5316785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The Internet of Thinking:</a:t>
            </a:r>
            <a:endParaRPr lang="en-US" sz="2800" dirty="0">
              <a:solidFill>
                <a:srgbClr val="FFC000"/>
              </a:solidFill>
              <a:latin typeface="Raleway" pitchFamily="2" charset="0"/>
              <a:ea typeface="Prata" panose="00000500000000000000" pitchFamily="34" charset="-122"/>
              <a:cs typeface="Prata" panose="00000500000000000000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3703" y="428503"/>
            <a:ext cx="5465152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Core Components Defined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3703" y="926868"/>
            <a:ext cx="4918614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Node - Red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3703" y="1609230"/>
            <a:ext cx="5465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FFC000"/>
                </a:solidFill>
                <a:latin typeface="Raleway" pitchFamily="2" charset="0"/>
              </a:rPr>
              <a:t>Siemens </a:t>
            </a:r>
            <a:r>
              <a:rPr lang="en-IN" sz="2800" dirty="0" err="1">
                <a:solidFill>
                  <a:srgbClr val="FFC000"/>
                </a:solidFill>
                <a:latin typeface="Raleway" pitchFamily="2" charset="0"/>
              </a:rPr>
              <a:t>MindSphere</a:t>
            </a:r>
            <a:endParaRPr lang="en-IN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3703" y="1907209"/>
            <a:ext cx="6453125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MINDCONNECTING LIBRARY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3702" y="2390995"/>
            <a:ext cx="5034227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GATEWAY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62883" y="2909208"/>
            <a:ext cx="6493945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Smart Factories in Manufacturing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62882" y="3416470"/>
            <a:ext cx="6010469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Sustainable Smart Cities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62883" y="3928440"/>
            <a:ext cx="6097475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Intelligent Financial Services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62883" y="4412480"/>
            <a:ext cx="6010468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Healthcare Transformed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62881" y="4924450"/>
            <a:ext cx="7019463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Navigating Challenges and Ethics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74197" y="5449691"/>
            <a:ext cx="5494658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Future IoT Trends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62882" y="5938388"/>
            <a:ext cx="6493946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  <a:ea typeface="Prata" panose="00000500000000000000" pitchFamily="34" charset="-122"/>
                <a:cs typeface="Prata" panose="00000500000000000000" pitchFamily="34" charset="-120"/>
              </a:rPr>
              <a:t>The IoT Promise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03703" y="6468123"/>
            <a:ext cx="5465152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Application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0268" y="6987588"/>
            <a:ext cx="55085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Advantage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03702" y="7494850"/>
            <a:ext cx="5789751" cy="71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Raleway" pitchFamily="2" charset="0"/>
              </a:rPr>
              <a:t>Disadvantage</a:t>
            </a:r>
            <a:endParaRPr lang="en-US" sz="2800" dirty="0">
              <a:solidFill>
                <a:srgbClr val="FFC000"/>
              </a:solidFill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0788" y="637034"/>
            <a:ext cx="8979612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THE INTERNET OF THINKING:</a:t>
            </a:r>
            <a:endParaRPr lang="en-US" sz="4400" dirty="0">
              <a:solidFill>
                <a:srgbClr val="F2E782"/>
              </a:solidFill>
              <a:latin typeface="Prata" panose="00000500000000000000" charset="0"/>
              <a:ea typeface="Prata" panose="00000500000000000000" pitchFamily="34" charset="-122"/>
              <a:cs typeface="Prata" panose="00000500000000000000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 A COGNITIVE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67928" y="3197901"/>
            <a:ext cx="7962472" cy="4576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Explore the Internet of Thinking (IoT), an evolution of IoT.</a:t>
            </a: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It emphasises cognitive capabilities, AI integration, and decision-making. </a:t>
            </a: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This presentation outlines its components, applications, challenges, and the UK's role in this technological shift. </a:t>
            </a: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CFCBBF"/>
              </a:solidFill>
              <a:latin typeface="Raleway" pitchFamily="2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37606" y="2863851"/>
            <a:ext cx="369869" cy="8630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37606" y="4243078"/>
            <a:ext cx="369869" cy="8630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5937606" y="5622305"/>
            <a:ext cx="369869" cy="8630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01411" y="585628"/>
            <a:ext cx="10027578" cy="1325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CORE COMPONENTS DEFINED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2644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Sensors &amp; Data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71168" y="3722114"/>
            <a:ext cx="2845594" cy="3058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High-fidelity sensors gather real-world data. This includes smart city sensors and health wearables.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200406" y="2644526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AI &amp; Machine Learning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67425" y="3722114"/>
            <a:ext cx="2855954" cy="2565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Algorithms enable data analysis. They offer real-time insights with predictive capabilities</a:t>
            </a:r>
            <a:r>
              <a:rPr lang="en-US" sz="2400" dirty="0">
                <a:latin typeface="Raleway" pitchFamily="2" charset="0"/>
              </a:rPr>
              <a:t>.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17381" y="2634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Edge Computing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74042" y="3701565"/>
            <a:ext cx="2888933" cy="2380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Data processing is closer to the source. This reduces latency and enhances security.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1321862" y="2644526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Communication Networks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3722113"/>
            <a:ext cx="3153818" cy="24834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5G provides reliable connectivity. It enables seamless data transfer and collaboration</a:t>
            </a:r>
            <a:r>
              <a:rPr lang="en-US" sz="175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41808"/>
            <a:ext cx="14630400" cy="85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anose="00000500000000000000" charset="0"/>
                <a:ea typeface="Prata" panose="00000500000000000000" pitchFamily="34" charset="-122"/>
                <a:cs typeface="Prata" panose="00000500000000000000" pitchFamily="34" charset="-120"/>
              </a:rPr>
              <a:t>CORE COMPONENTS DEFINED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287674" y="3020647"/>
            <a:ext cx="211647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solidFill>
                  <a:srgbClr val="FFC000"/>
                </a:solidFill>
                <a:latin typeface="Prata" panose="00000500000000000000" charset="0"/>
              </a:rPr>
              <a:t>Asset </a:t>
            </a:r>
            <a:endParaRPr lang="en-US" sz="2800" dirty="0">
              <a:solidFill>
                <a:srgbClr val="FFC000"/>
              </a:solidFill>
              <a:latin typeface="Prata" panose="000005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0326" y="3016711"/>
            <a:ext cx="19315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solidFill>
                  <a:srgbClr val="FFC000"/>
                </a:solidFill>
                <a:latin typeface="Prata" panose="00000500000000000000" charset="0"/>
              </a:rPr>
              <a:t>Aspect </a:t>
            </a:r>
            <a:endParaRPr lang="en-US" sz="2800" dirty="0">
              <a:solidFill>
                <a:srgbClr val="FFC000"/>
              </a:solidFill>
              <a:latin typeface="Prata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00881" y="3020647"/>
            <a:ext cx="2825395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solidFill>
                  <a:srgbClr val="FFC000"/>
                </a:solidFill>
                <a:latin typeface="Prata" panose="00000500000000000000" charset="0"/>
              </a:rPr>
              <a:t>Virtual Asset  </a:t>
            </a:r>
            <a:endParaRPr lang="en-US" sz="2800" dirty="0">
              <a:solidFill>
                <a:srgbClr val="FFC000"/>
              </a:solidFill>
              <a:latin typeface="Prata" panose="0000050000000000000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798" y="3016710"/>
            <a:ext cx="289731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800" dirty="0">
                <a:solidFill>
                  <a:srgbClr val="FFC000"/>
                </a:solidFill>
                <a:latin typeface="Prata" panose="00000500000000000000" charset="0"/>
              </a:rPr>
              <a:t>Aspect Type  </a:t>
            </a:r>
            <a:endParaRPr lang="en-US" sz="2800" dirty="0">
              <a:solidFill>
                <a:srgbClr val="FFC000"/>
              </a:solidFill>
              <a:latin typeface="Prata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0326" y="3822209"/>
            <a:ext cx="2753477" cy="230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</a:rPr>
              <a:t>A specific characteristic or functionality of an asset that is monitored or controlled.</a:t>
            </a:r>
            <a:endParaRPr lang="en-US" sz="1800" dirty="0">
              <a:solidFill>
                <a:srgbClr val="CFCBBF"/>
              </a:solidFill>
              <a:latin typeface="Raleway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224" y="3817208"/>
            <a:ext cx="2116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A physical or digital entity in an IoT system that generates data.</a:t>
            </a:r>
            <a:endParaRPr lang="en-IN" sz="2400" dirty="0">
              <a:solidFill>
                <a:srgbClr val="CFCBBF"/>
              </a:solidFill>
              <a:latin typeface="Raleway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0798" y="3822209"/>
            <a:ext cx="36165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A predefined category or template that defines how an aspect is structured, measured, and analyzed </a:t>
            </a:r>
            <a:endParaRPr lang="en-IN" sz="2400" dirty="0">
              <a:solidFill>
                <a:srgbClr val="CFCBB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00881" y="3828317"/>
            <a:ext cx="36165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</a:rPr>
              <a:t>A digital representation of a physical asset, created to simulate, analyze, and optimize real-world performance in a virtual environment.</a:t>
            </a:r>
            <a:endParaRPr lang="en-IN" sz="2400" dirty="0">
              <a:solidFill>
                <a:srgbClr val="CFCBB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MARS Fa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15865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69313" y="450619"/>
            <a:ext cx="5979560" cy="84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7500" dirty="0">
                <a:solidFill>
                  <a:srgbClr val="DCD084"/>
                </a:solidFill>
              </a:rPr>
              <a:t>NODE - RED</a:t>
            </a:r>
            <a:endParaRPr lang="en-US" sz="7500" dirty="0">
              <a:solidFill>
                <a:srgbClr val="DCD084"/>
              </a:solidFill>
            </a:endParaRPr>
          </a:p>
        </p:txBody>
      </p:sp>
      <p:sp>
        <p:nvSpPr>
          <p:cNvPr id="11" name="Teardrop 10"/>
          <p:cNvSpPr/>
          <p:nvPr/>
        </p:nvSpPr>
        <p:spPr>
          <a:xfrm>
            <a:off x="6431621" y="1784285"/>
            <a:ext cx="667820" cy="76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CCCC"/>
                </a:solidFill>
              </a:rPr>
              <a:t>1</a:t>
            </a:r>
            <a:endParaRPr lang="en-IN" sz="2400" dirty="0">
              <a:solidFill>
                <a:srgbClr val="FFCCCC"/>
              </a:solidFill>
            </a:endParaRPr>
          </a:p>
        </p:txBody>
      </p:sp>
      <p:sp>
        <p:nvSpPr>
          <p:cNvPr id="12" name="Teardrop 11"/>
          <p:cNvSpPr/>
          <p:nvPr/>
        </p:nvSpPr>
        <p:spPr>
          <a:xfrm>
            <a:off x="6441896" y="3134475"/>
            <a:ext cx="667820" cy="76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CCCC"/>
                </a:solidFill>
              </a:rPr>
              <a:t>2</a:t>
            </a:r>
            <a:endParaRPr lang="en-IN" sz="2400" dirty="0">
              <a:solidFill>
                <a:srgbClr val="FFCCCC"/>
              </a:solidFill>
            </a:endParaRPr>
          </a:p>
        </p:txBody>
      </p:sp>
      <p:sp>
        <p:nvSpPr>
          <p:cNvPr id="13" name="Teardrop 12"/>
          <p:cNvSpPr/>
          <p:nvPr/>
        </p:nvSpPr>
        <p:spPr>
          <a:xfrm>
            <a:off x="6431621" y="4484666"/>
            <a:ext cx="667820" cy="76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CCCC"/>
                </a:solidFill>
              </a:rPr>
              <a:t>3</a:t>
            </a:r>
            <a:endParaRPr lang="en-IN" sz="2400" dirty="0">
              <a:solidFill>
                <a:srgbClr val="FFCCCC"/>
              </a:solidFill>
            </a:endParaRPr>
          </a:p>
        </p:txBody>
      </p:sp>
      <p:sp>
        <p:nvSpPr>
          <p:cNvPr id="14" name="Teardrop 13"/>
          <p:cNvSpPr/>
          <p:nvPr/>
        </p:nvSpPr>
        <p:spPr>
          <a:xfrm>
            <a:off x="6441896" y="5785203"/>
            <a:ext cx="667820" cy="76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CCCC"/>
                </a:solidFill>
              </a:rPr>
              <a:t>4</a:t>
            </a:r>
            <a:endParaRPr lang="en-IN" sz="2400" dirty="0">
              <a:solidFill>
                <a:srgbClr val="FFCCCC"/>
              </a:solidFill>
            </a:endParaRPr>
          </a:p>
        </p:txBody>
      </p:sp>
      <p:sp>
        <p:nvSpPr>
          <p:cNvPr id="15" name="Teardrop 14"/>
          <p:cNvSpPr/>
          <p:nvPr/>
        </p:nvSpPr>
        <p:spPr>
          <a:xfrm>
            <a:off x="6431622" y="7135394"/>
            <a:ext cx="667820" cy="76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CCCC"/>
                </a:solidFill>
              </a:rPr>
              <a:t>5</a:t>
            </a:r>
            <a:endParaRPr lang="en-IN" sz="2400" dirty="0">
              <a:solidFill>
                <a:srgbClr val="FFCCC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8691" y="1546312"/>
            <a:ext cx="48596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IN" sz="2800" b="1" dirty="0">
                <a:solidFill>
                  <a:srgbClr val="FFC000"/>
                </a:solidFill>
              </a:rPr>
              <a:t>Drag-and-Drop Interface</a:t>
            </a:r>
            <a:r>
              <a:rPr lang="en-IN" sz="2800" dirty="0">
                <a:solidFill>
                  <a:srgbClr val="FFC000"/>
                </a:solidFill>
              </a:rPr>
              <a:t>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15198" y="3051836"/>
            <a:ext cx="3287732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IN" sz="2800" b="1" dirty="0">
                <a:solidFill>
                  <a:srgbClr val="FFC000"/>
                </a:solidFill>
              </a:rPr>
              <a:t>Pre-Built Nodes</a:t>
            </a:r>
            <a:r>
              <a:rPr lang="en-IN" sz="2800" dirty="0">
                <a:solidFill>
                  <a:srgbClr val="FFC000"/>
                </a:solidFill>
              </a:rPr>
              <a:t>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15200" y="4387214"/>
            <a:ext cx="411993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IN" sz="2800" b="1" dirty="0">
                <a:solidFill>
                  <a:srgbClr val="FFC000"/>
                </a:solidFill>
              </a:rPr>
              <a:t>Event-Driven Workflow</a:t>
            </a:r>
            <a:r>
              <a:rPr lang="en-IN" sz="2800" dirty="0">
                <a:solidFill>
                  <a:srgbClr val="FFC000"/>
                </a:solidFill>
              </a:rPr>
              <a:t>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5747" y="5699239"/>
            <a:ext cx="4705565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IN" sz="2800" b="1" dirty="0">
                <a:solidFill>
                  <a:srgbClr val="FFC000"/>
                </a:solidFill>
              </a:rPr>
              <a:t>Edge &amp; Cloud Integration</a:t>
            </a:r>
            <a:r>
              <a:rPr lang="en-IN" sz="2800" dirty="0">
                <a:solidFill>
                  <a:srgbClr val="FFC000"/>
                </a:solidFill>
              </a:rPr>
              <a:t>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58690" y="7011263"/>
            <a:ext cx="6601147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IN" sz="2800" dirty="0">
                <a:solidFill>
                  <a:srgbClr val="FFC000"/>
                </a:solidFill>
              </a:rPr>
              <a:t>Real-Time Monitoring &amp; Control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58690" y="2110677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CBBF"/>
                </a:solidFill>
              </a:rPr>
              <a:t>Simplifies the process of connecting IoT devices and services.</a:t>
            </a:r>
            <a:endParaRPr lang="en-IN" sz="2000" dirty="0">
              <a:solidFill>
                <a:srgbClr val="CFCBB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8691" y="7526349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CBBF"/>
                </a:solidFill>
              </a:rPr>
              <a:t>Enables live data visualization and decision-making.</a:t>
            </a:r>
            <a:endParaRPr lang="en-IN" sz="2000" dirty="0">
              <a:solidFill>
                <a:srgbClr val="CFCBB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15200" y="6214594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CBBF"/>
                </a:solidFill>
              </a:rPr>
              <a:t>Works with </a:t>
            </a:r>
            <a:r>
              <a:rPr lang="en-US" sz="2000" b="1" dirty="0" err="1">
                <a:solidFill>
                  <a:srgbClr val="CFCBBF"/>
                </a:solidFill>
              </a:rPr>
              <a:t>IIoT</a:t>
            </a:r>
            <a:r>
              <a:rPr lang="en-US" sz="2000" b="1" dirty="0">
                <a:solidFill>
                  <a:srgbClr val="CFCBBF"/>
                </a:solidFill>
              </a:rPr>
              <a:t> platforms</a:t>
            </a:r>
            <a:r>
              <a:rPr lang="en-US" sz="2000" dirty="0">
                <a:solidFill>
                  <a:srgbClr val="CFCBBF"/>
                </a:solidFill>
              </a:rPr>
              <a:t> like Siemens </a:t>
            </a:r>
            <a:r>
              <a:rPr lang="en-US" sz="2000" dirty="0" err="1">
                <a:solidFill>
                  <a:srgbClr val="CFCBBF"/>
                </a:solidFill>
              </a:rPr>
              <a:t>MindSphere</a:t>
            </a:r>
            <a:r>
              <a:rPr lang="en-US" sz="2000" dirty="0">
                <a:solidFill>
                  <a:srgbClr val="CFCBBF"/>
                </a:solidFill>
              </a:rPr>
              <a:t>, AWS IoT, and Azure IoT.</a:t>
            </a:r>
            <a:endParaRPr lang="en-IN" sz="2000" dirty="0">
              <a:solidFill>
                <a:srgbClr val="CFCBB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5200" y="4774584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CBBF"/>
                </a:solidFill>
              </a:rPr>
              <a:t>Automates data collection, processing, and response actions.</a:t>
            </a:r>
            <a:endParaRPr lang="en-IN" sz="2000" dirty="0">
              <a:solidFill>
                <a:srgbClr val="CFCBB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58690" y="3508292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CBBF"/>
                </a:solidFill>
              </a:rPr>
              <a:t>Provides a wide range of ready-to-use modules for data processing and automation.</a:t>
            </a:r>
            <a:endParaRPr lang="en-IN" sz="2000" dirty="0">
              <a:solidFill>
                <a:srgbClr val="CFCBB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234" y="710417"/>
            <a:ext cx="106851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rgbClr val="DCD084"/>
                </a:solidFill>
                <a:latin typeface="Prata" panose="00000500000000000000" charset="0"/>
              </a:rPr>
              <a:t>SIEMENS MINDSPHERE</a:t>
            </a:r>
            <a:endParaRPr lang="en-IN" sz="48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041" y="2289295"/>
            <a:ext cx="77467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Siemens </a:t>
            </a:r>
            <a:r>
              <a:rPr lang="en-US" sz="2400" b="1" dirty="0" err="1">
                <a:solidFill>
                  <a:srgbClr val="CFCBBF"/>
                </a:solidFill>
                <a:latin typeface="Raleway" pitchFamily="2" charset="0"/>
              </a:rPr>
              <a:t>MindSphere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is a 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cloud-based, open IoT operating system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that connects industrial machines and devices, enabling businesses to collect, analyze, and optimize data for smarter decision-making.</a:t>
            </a:r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It is primarily designed for 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Industrial IoT (</a:t>
            </a:r>
            <a:r>
              <a:rPr lang="en-US" sz="2400" b="1" dirty="0" err="1">
                <a:solidFill>
                  <a:srgbClr val="CFCBBF"/>
                </a:solidFill>
                <a:latin typeface="Raleway" pitchFamily="2" charset="0"/>
              </a:rPr>
              <a:t>IIoT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)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applications, helping industries improve efficiency, productivity, and sustainability.</a:t>
            </a:r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  <a:p>
            <a:endParaRPr lang="en-IN" sz="2400" dirty="0">
              <a:solidFill>
                <a:srgbClr val="CFCBBF"/>
              </a:solidFill>
              <a:latin typeface="Raleway" pitchFamily="2" charset="0"/>
            </a:endParaRPr>
          </a:p>
        </p:txBody>
      </p:sp>
      <p:pic>
        <p:nvPicPr>
          <p:cNvPr id="2050" name="Picture 2" descr="MindSphere with new partners, new applications and extended connectivity |  Press | Company | Sieme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856" y="0"/>
            <a:ext cx="58665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llout: Right Arrow 5"/>
          <p:cNvSpPr/>
          <p:nvPr/>
        </p:nvSpPr>
        <p:spPr>
          <a:xfrm>
            <a:off x="92464" y="2845941"/>
            <a:ext cx="739739" cy="832207"/>
          </a:xfrm>
          <a:prstGeom prst="rightArrow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allout: Right Arrow 6"/>
          <p:cNvSpPr/>
          <p:nvPr/>
        </p:nvSpPr>
        <p:spPr>
          <a:xfrm>
            <a:off x="51365" y="5173910"/>
            <a:ext cx="739739" cy="832207"/>
          </a:xfrm>
          <a:prstGeom prst="rightArrow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598" y="3683913"/>
            <a:ext cx="120721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DCD084"/>
                </a:solidFill>
                <a:latin typeface="Prata" panose="00000500000000000000" charset="0"/>
              </a:rPr>
              <a:t>MINDCONNECTING LIBRARY</a:t>
            </a:r>
            <a:endParaRPr lang="en-US" sz="6000" dirty="0">
              <a:solidFill>
                <a:srgbClr val="DCD084"/>
              </a:solidFill>
              <a:latin typeface="Prata" panose="00000500000000000000" charset="0"/>
            </a:endParaRPr>
          </a:p>
        </p:txBody>
      </p:sp>
      <p:pic>
        <p:nvPicPr>
          <p:cNvPr id="3076" name="Picture 4" descr="Getting Started - Developer Document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1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4255" y="4985183"/>
            <a:ext cx="137468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The </a:t>
            </a:r>
            <a:r>
              <a:rPr lang="en-US" sz="2400" b="1" dirty="0" err="1">
                <a:solidFill>
                  <a:srgbClr val="CFCBBF"/>
                </a:solidFill>
                <a:latin typeface="Raleway" pitchFamily="2" charset="0"/>
              </a:rPr>
              <a:t>MindConnect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 Library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is a 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software development kit (SDK)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provided by Siemens </a:t>
            </a:r>
            <a:r>
              <a:rPr lang="en-US" sz="2400" b="1" dirty="0" err="1">
                <a:solidFill>
                  <a:srgbClr val="CFCBBF"/>
                </a:solidFill>
                <a:latin typeface="Raleway" pitchFamily="2" charset="0"/>
              </a:rPr>
              <a:t>MindSphere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that allows developers to connect </a:t>
            </a:r>
            <a:r>
              <a:rPr lang="en-US" sz="2400" b="1" dirty="0">
                <a:solidFill>
                  <a:srgbClr val="CFCBBF"/>
                </a:solidFill>
                <a:latin typeface="Raleway" pitchFamily="2" charset="0"/>
              </a:rPr>
              <a:t>third-party applications, devices, and industrial assets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 to </a:t>
            </a:r>
            <a:r>
              <a:rPr lang="en-US" sz="2400" dirty="0" err="1">
                <a:solidFill>
                  <a:srgbClr val="CFCBBF"/>
                </a:solidFill>
                <a:latin typeface="Raleway" pitchFamily="2" charset="0"/>
              </a:rPr>
              <a:t>MindSphere</a:t>
            </a:r>
            <a:r>
              <a:rPr lang="en-US" sz="2400" dirty="0">
                <a:solidFill>
                  <a:srgbClr val="CFCBBF"/>
                </a:solidFill>
                <a:latin typeface="Raleway" pitchFamily="2" charset="0"/>
              </a:rPr>
              <a:t>. It enables secure and reliable data transmission from edge devices to the cloud.</a:t>
            </a:r>
            <a:endParaRPr lang="en-US" sz="2400" dirty="0">
              <a:solidFill>
                <a:srgbClr val="CFCBBF"/>
              </a:solidFill>
              <a:latin typeface="Raleway" pitchFamily="2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5547</Words>
  <Application>WPS Presentation</Application>
  <PresentationFormat>Custom</PresentationFormat>
  <Paragraphs>318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SimSun</vt:lpstr>
      <vt:lpstr>Wingdings</vt:lpstr>
      <vt:lpstr>Arial</vt:lpstr>
      <vt:lpstr>Segoe UI Variable Text Semibold</vt:lpstr>
      <vt:lpstr>Calibri</vt:lpstr>
      <vt:lpstr>Mangal</vt:lpstr>
      <vt:lpstr>Prata</vt:lpstr>
      <vt:lpstr>Raleway</vt:lpstr>
      <vt:lpstr>Prata</vt:lpstr>
      <vt:lpstr>Prata</vt:lpstr>
      <vt:lpstr>Raleway</vt:lpstr>
      <vt:lpstr>Raleway</vt:lpstr>
      <vt:lpstr>Arial Unicode MS</vt:lpstr>
      <vt:lpstr>Century Gothic</vt:lpstr>
      <vt:lpstr>Microsoft YaHei</vt:lpstr>
      <vt:lpstr>Mesh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Aditya Thakur</cp:lastModifiedBy>
  <cp:revision>22</cp:revision>
  <dcterms:created xsi:type="dcterms:W3CDTF">2025-03-04T17:08:00Z</dcterms:created>
  <dcterms:modified xsi:type="dcterms:W3CDTF">2025-10-30T06:24:29Z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CDAF8103CBAF4FDCB3BA84F9F58AD22F_12</vt:lpwstr>
  </property>
  <property fmtid="{D5CDD505-2E9C-101B-9397-08002B2CF9AE}" pid="3" name="KSOProductBuildVer">
    <vt:lpwstr>1033-12.2.0.23131</vt:lpwstr>
  </property>
</Properties>
</file>